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5" r:id="rId3"/>
    <p:sldId id="264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77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54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00" y="20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ber-mathematics-early-years/early-years-numbers-number-system/number-recognition-numbers-the-number-system-mathematics-early-yea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ber-mathematics-early-years/early-years-numbers-number-system/number-recognition-numbers-the-number-system-mathematics-early-year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93828" y="5452844"/>
            <a:ext cx="931178" cy="70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102217" y="3045204"/>
            <a:ext cx="931178" cy="70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576"/>
            <a:ext cx="9144000" cy="64658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0885" y="1605631"/>
            <a:ext cx="7632700" cy="1326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Rosie loves her garden. She has planted lots of lovely seeds in the garden and waters </a:t>
            </a: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them every day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  <a:p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She is waiting for the flowers to grow.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Helping Rosie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28" y="2155971"/>
            <a:ext cx="1838207" cy="40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1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633102"/>
            <a:ext cx="76327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sz="1600" dirty="0">
                <a:latin typeface="Twinkl" pitchFamily="2" charset="0"/>
              </a:rPr>
              <a:t>Rosie has forgotten how many seeds she has planted.</a:t>
            </a:r>
          </a:p>
          <a:p>
            <a:endParaRPr lang="en-GB" altLang="en-US" sz="1600" dirty="0">
              <a:latin typeface="Twinkl" pitchFamily="2" charset="0"/>
            </a:endParaRPr>
          </a:p>
          <a:p>
            <a:r>
              <a:rPr lang="en-GB" altLang="en-US" sz="1600" dirty="0">
                <a:latin typeface="Twinkl" pitchFamily="2" charset="0"/>
              </a:rPr>
              <a:t>When the flowers grow, can you help her by counting the flowers and finding the number that matches.</a:t>
            </a:r>
          </a:p>
          <a:p>
            <a:endParaRPr lang="en-GB" altLang="en-US" sz="1600" dirty="0">
              <a:latin typeface="Twinkl" pitchFamily="2" charset="0"/>
            </a:endParaRPr>
          </a:p>
          <a:p>
            <a:r>
              <a:rPr lang="en-GB" altLang="en-US" sz="1600" dirty="0">
                <a:latin typeface="Twinkl" pitchFamily="2" charset="0"/>
              </a:rPr>
              <a:t>Remember, the flowers will only grow when they are watered. Have a try here.</a:t>
            </a:r>
          </a:p>
        </p:txBody>
      </p:sp>
      <p:pic>
        <p:nvPicPr>
          <p:cNvPr id="6" name="Pouring Watering C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1" y="2294962"/>
            <a:ext cx="2457055" cy="1895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9"/>
          <a:stretch/>
        </p:blipFill>
        <p:spPr>
          <a:xfrm>
            <a:off x="0" y="5171345"/>
            <a:ext cx="9144000" cy="1699270"/>
          </a:xfrm>
          <a:prstGeom prst="rect">
            <a:avLst/>
          </a:prstGeom>
        </p:spPr>
      </p:pic>
      <p:pic>
        <p:nvPicPr>
          <p:cNvPr id="4" name="Watering Ca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18" y="5458902"/>
            <a:ext cx="1661855" cy="1124155"/>
          </a:xfrm>
          <a:prstGeom prst="rect">
            <a:avLst/>
          </a:prstGeom>
        </p:spPr>
      </p:pic>
      <p:pic>
        <p:nvPicPr>
          <p:cNvPr id="8" name="Flow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78" y="3469836"/>
            <a:ext cx="1237751" cy="22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1.00173 -0.008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87" y="-4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uring Watering C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1" y="1592999"/>
            <a:ext cx="2457055" cy="1895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9"/>
          <a:stretch/>
        </p:blipFill>
        <p:spPr>
          <a:xfrm>
            <a:off x="0" y="4469382"/>
            <a:ext cx="9144000" cy="1699270"/>
          </a:xfrm>
          <a:prstGeom prst="rect">
            <a:avLst/>
          </a:prstGeom>
        </p:spPr>
      </p:pic>
      <p:pic>
        <p:nvPicPr>
          <p:cNvPr id="8" name="Flow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78" y="2767873"/>
            <a:ext cx="1237751" cy="2255649"/>
          </a:xfrm>
          <a:prstGeom prst="rect">
            <a:avLst/>
          </a:prstGeom>
        </p:spPr>
      </p:pic>
      <p:pic>
        <p:nvPicPr>
          <p:cNvPr id="2" name="Flow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14" y="2797458"/>
            <a:ext cx="974251" cy="222606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168652"/>
            <a:ext cx="9144000" cy="892548"/>
            <a:chOff x="0" y="5965452"/>
            <a:chExt cx="9144000" cy="892548"/>
          </a:xfrm>
        </p:grpSpPr>
        <p:sp>
          <p:nvSpPr>
            <p:cNvPr id="11" name="Rectangle 10"/>
            <p:cNvSpPr/>
            <p:nvPr/>
          </p:nvSpPr>
          <p:spPr>
            <a:xfrm>
              <a:off x="0" y="5965452"/>
              <a:ext cx="9144000" cy="892548"/>
            </a:xfrm>
            <a:prstGeom prst="rect">
              <a:avLst/>
            </a:prstGeom>
            <a:solidFill>
              <a:srgbClr val="99B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312304" y="6203907"/>
              <a:ext cx="886691" cy="4156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2268423" y="6203907"/>
              <a:ext cx="886691" cy="4156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4128654" y="6168650"/>
              <a:ext cx="886691" cy="4156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5852443" y="5996088"/>
              <a:ext cx="886691" cy="41563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7196918" y="6203907"/>
              <a:ext cx="886691" cy="41563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264832" y="1592999"/>
            <a:ext cx="5601615" cy="5391087"/>
            <a:chOff x="2872616" y="1389799"/>
            <a:chExt cx="5601615" cy="539108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007" y="1389799"/>
              <a:ext cx="2418224" cy="5391087"/>
            </a:xfrm>
            <a:prstGeom prst="rect">
              <a:avLst/>
            </a:prstGeom>
          </p:spPr>
        </p:pic>
        <p:sp>
          <p:nvSpPr>
            <p:cNvPr id="24" name="Rounded Rectangular Callout 23"/>
            <p:cNvSpPr/>
            <p:nvPr/>
          </p:nvSpPr>
          <p:spPr>
            <a:xfrm>
              <a:off x="2872616" y="1419543"/>
              <a:ext cx="3386334" cy="492384"/>
            </a:xfrm>
            <a:prstGeom prst="wedgeRoundRectCallout">
              <a:avLst>
                <a:gd name="adj1" fmla="val 56902"/>
                <a:gd name="adj2" fmla="val 1381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Twinkl" pitchFamily="2" charset="0"/>
                  <a:cs typeface="Calibri" panose="020F0502020204030204" pitchFamily="34" charset="0"/>
                </a:rPr>
                <a:t>Well done! There are 3 flowers.</a:t>
              </a:r>
              <a:endParaRPr lang="en-GB" dirty="0"/>
            </a:p>
          </p:txBody>
        </p:sp>
      </p:grpSp>
      <p:pic>
        <p:nvPicPr>
          <p:cNvPr id="4" name="Watering Ca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18" y="5491786"/>
            <a:ext cx="1661855" cy="112415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915431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4567238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7207960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5875665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3254419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9433" y="114203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2000" dirty="0">
                <a:latin typeface="Twinkl" pitchFamily="2" charset="0"/>
                <a:cs typeface="Calibri" panose="020F0502020204030204" pitchFamily="34" charset="0"/>
              </a:rPr>
              <a:t>Can you count the flowers and click on that number?</a:t>
            </a:r>
            <a:endParaRPr lang="en-GB" altLang="en-US" sz="2000" dirty="0">
              <a:latin typeface="Twinkl" pitchFamily="2" charset="0"/>
            </a:endParaRPr>
          </a:p>
        </p:txBody>
      </p:sp>
      <p:sp>
        <p:nvSpPr>
          <p:cNvPr id="28" name="Title 20"/>
          <p:cNvSpPr>
            <a:spLocks noGrp="1"/>
          </p:cNvSpPr>
          <p:nvPr>
            <p:ph type="title"/>
          </p:nvPr>
        </p:nvSpPr>
        <p:spPr>
          <a:xfrm>
            <a:off x="457198" y="320869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Helping Rosie</a:t>
            </a:r>
          </a:p>
        </p:txBody>
      </p:sp>
      <p:sp>
        <p:nvSpPr>
          <p:cNvPr id="29" name="Oval 28"/>
          <p:cNvSpPr/>
          <p:nvPr/>
        </p:nvSpPr>
        <p:spPr>
          <a:xfrm>
            <a:off x="575476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88" y="3628886"/>
            <a:ext cx="1255305" cy="13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1.00173 -0.008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87" y="-4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6" grpId="0"/>
      <p:bldP spid="29" grpId="1" animBg="1"/>
      <p:bldP spid="29" grpId="2" animBg="1"/>
      <p:bldP spid="29" grpId="3" animBg="1"/>
      <p:bldP spid="29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uring Watering C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1" y="1592999"/>
            <a:ext cx="2457055" cy="1895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9"/>
          <a:stretch/>
        </p:blipFill>
        <p:spPr>
          <a:xfrm>
            <a:off x="0" y="4469382"/>
            <a:ext cx="9144000" cy="1699270"/>
          </a:xfrm>
          <a:prstGeom prst="rect">
            <a:avLst/>
          </a:prstGeom>
        </p:spPr>
      </p:pic>
      <p:pic>
        <p:nvPicPr>
          <p:cNvPr id="8" name="Flow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78" y="2767873"/>
            <a:ext cx="1237751" cy="2255649"/>
          </a:xfrm>
          <a:prstGeom prst="rect">
            <a:avLst/>
          </a:prstGeom>
        </p:spPr>
      </p:pic>
      <p:pic>
        <p:nvPicPr>
          <p:cNvPr id="2" name="Flow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14" y="2797458"/>
            <a:ext cx="974251" cy="222606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168652"/>
            <a:ext cx="9144000" cy="892548"/>
            <a:chOff x="0" y="5965452"/>
            <a:chExt cx="9144000" cy="892548"/>
          </a:xfrm>
        </p:grpSpPr>
        <p:sp>
          <p:nvSpPr>
            <p:cNvPr id="11" name="Rectangle 10"/>
            <p:cNvSpPr/>
            <p:nvPr/>
          </p:nvSpPr>
          <p:spPr>
            <a:xfrm>
              <a:off x="0" y="5965452"/>
              <a:ext cx="9144000" cy="892548"/>
            </a:xfrm>
            <a:prstGeom prst="rect">
              <a:avLst/>
            </a:prstGeom>
            <a:solidFill>
              <a:srgbClr val="99B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312304" y="6203907"/>
              <a:ext cx="886691" cy="4156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2268423" y="6203907"/>
              <a:ext cx="886691" cy="4156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4128654" y="6168650"/>
              <a:ext cx="886691" cy="4156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5852443" y="5996088"/>
              <a:ext cx="886691" cy="41563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7196918" y="6203907"/>
              <a:ext cx="886691" cy="41563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264832" y="1592999"/>
            <a:ext cx="5601615" cy="5391087"/>
            <a:chOff x="2872616" y="1389799"/>
            <a:chExt cx="5601615" cy="539108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007" y="1389799"/>
              <a:ext cx="2418224" cy="5391087"/>
            </a:xfrm>
            <a:prstGeom prst="rect">
              <a:avLst/>
            </a:prstGeom>
          </p:spPr>
        </p:pic>
        <p:sp>
          <p:nvSpPr>
            <p:cNvPr id="24" name="Rounded Rectangular Callout 23"/>
            <p:cNvSpPr/>
            <p:nvPr/>
          </p:nvSpPr>
          <p:spPr>
            <a:xfrm>
              <a:off x="2872616" y="1419543"/>
              <a:ext cx="3386334" cy="492384"/>
            </a:xfrm>
            <a:prstGeom prst="wedgeRoundRectCallout">
              <a:avLst>
                <a:gd name="adj1" fmla="val 56902"/>
                <a:gd name="adj2" fmla="val 1381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Twinkl" pitchFamily="2" charset="0"/>
                  <a:cs typeface="Calibri" panose="020F0502020204030204" pitchFamily="34" charset="0"/>
                </a:rPr>
                <a:t>Super! There are 5 flowers.</a:t>
              </a:r>
              <a:endParaRPr lang="en-GB" dirty="0"/>
            </a:p>
          </p:txBody>
        </p:sp>
      </p:grpSp>
      <p:pic>
        <p:nvPicPr>
          <p:cNvPr id="4" name="Watering Ca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18" y="5491786"/>
            <a:ext cx="1661855" cy="112415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915431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4567238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7207960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5875665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3254419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9433" y="114203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2000" dirty="0">
                <a:latin typeface="Twinkl" pitchFamily="2" charset="0"/>
                <a:cs typeface="Calibri" panose="020F0502020204030204" pitchFamily="34" charset="0"/>
              </a:rPr>
              <a:t>Can you count the flowers and click on that number?</a:t>
            </a:r>
            <a:endParaRPr lang="en-GB" altLang="en-US" sz="2000" dirty="0">
              <a:latin typeface="Twinkl" pitchFamily="2" charset="0"/>
            </a:endParaRPr>
          </a:p>
        </p:txBody>
      </p:sp>
      <p:sp>
        <p:nvSpPr>
          <p:cNvPr id="28" name="Title 20"/>
          <p:cNvSpPr>
            <a:spLocks noGrp="1"/>
          </p:cNvSpPr>
          <p:nvPr>
            <p:ph type="title"/>
          </p:nvPr>
        </p:nvSpPr>
        <p:spPr>
          <a:xfrm>
            <a:off x="457198" y="320869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Rosie has more seeds to water here.</a:t>
            </a:r>
          </a:p>
        </p:txBody>
      </p:sp>
      <p:sp>
        <p:nvSpPr>
          <p:cNvPr id="29" name="Oval 28"/>
          <p:cNvSpPr/>
          <p:nvPr/>
        </p:nvSpPr>
        <p:spPr>
          <a:xfrm>
            <a:off x="575476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67" y="2923508"/>
            <a:ext cx="801147" cy="20086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88" y="3628886"/>
            <a:ext cx="1255305" cy="1303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8301">
            <a:off x="2558828" y="3577422"/>
            <a:ext cx="1115682" cy="12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1.00173 -0.008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87" y="-4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6" grpId="0"/>
      <p:bldP spid="29" grpId="0" animBg="1"/>
      <p:bldP spid="29" grpId="1" animBg="1"/>
      <p:bldP spid="29" grpId="2" animBg="1"/>
      <p:bldP spid="29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uring Watering C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1" y="1592999"/>
            <a:ext cx="2457055" cy="1895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9"/>
          <a:stretch/>
        </p:blipFill>
        <p:spPr>
          <a:xfrm>
            <a:off x="0" y="4469382"/>
            <a:ext cx="9144000" cy="16992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168652"/>
            <a:ext cx="9144000" cy="892548"/>
            <a:chOff x="0" y="5965452"/>
            <a:chExt cx="9144000" cy="892548"/>
          </a:xfrm>
        </p:grpSpPr>
        <p:sp>
          <p:nvSpPr>
            <p:cNvPr id="11" name="Rectangle 10"/>
            <p:cNvSpPr/>
            <p:nvPr/>
          </p:nvSpPr>
          <p:spPr>
            <a:xfrm>
              <a:off x="0" y="5965452"/>
              <a:ext cx="9144000" cy="892548"/>
            </a:xfrm>
            <a:prstGeom prst="rect">
              <a:avLst/>
            </a:prstGeom>
            <a:solidFill>
              <a:srgbClr val="99B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312304" y="6203907"/>
              <a:ext cx="886691" cy="4156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2268423" y="6203907"/>
              <a:ext cx="886691" cy="4156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4128654" y="6168650"/>
              <a:ext cx="886691" cy="4156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5852443" y="5996088"/>
              <a:ext cx="886691" cy="41563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7196918" y="6203907"/>
              <a:ext cx="886691" cy="41563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599306" y="1592999"/>
            <a:ext cx="7267141" cy="5391087"/>
            <a:chOff x="1207090" y="1389799"/>
            <a:chExt cx="7267141" cy="539108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007" y="1389799"/>
              <a:ext cx="2418224" cy="5391087"/>
            </a:xfrm>
            <a:prstGeom prst="rect">
              <a:avLst/>
            </a:prstGeom>
          </p:spPr>
        </p:pic>
        <p:sp>
          <p:nvSpPr>
            <p:cNvPr id="24" name="Rounded Rectangular Callout 23"/>
            <p:cNvSpPr/>
            <p:nvPr/>
          </p:nvSpPr>
          <p:spPr>
            <a:xfrm>
              <a:off x="1207090" y="1419543"/>
              <a:ext cx="5051860" cy="492384"/>
            </a:xfrm>
            <a:prstGeom prst="wedgeRoundRectCallout">
              <a:avLst>
                <a:gd name="adj1" fmla="val 56902"/>
                <a:gd name="adj2" fmla="val 1381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Twinkl" pitchFamily="2" charset="0"/>
                  <a:cs typeface="Calibri" panose="020F0502020204030204" pitchFamily="34" charset="0"/>
                </a:rPr>
                <a:t>Well done! There is only 1 flower growing here.</a:t>
              </a:r>
              <a:endParaRPr lang="en-GB" dirty="0"/>
            </a:p>
          </p:txBody>
        </p:sp>
      </p:grpSp>
      <p:pic>
        <p:nvPicPr>
          <p:cNvPr id="4" name="Watering Ca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18" y="5491786"/>
            <a:ext cx="1661855" cy="112415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915431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4567238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7207960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Oval 20"/>
          <p:cNvSpPr/>
          <p:nvPr/>
        </p:nvSpPr>
        <p:spPr>
          <a:xfrm>
            <a:off x="5875665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3254419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9433" y="114203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2000" dirty="0">
                <a:latin typeface="Twinkl" pitchFamily="2" charset="0"/>
                <a:cs typeface="Calibri" panose="020F0502020204030204" pitchFamily="34" charset="0"/>
              </a:rPr>
              <a:t>Can you count the flowers and click on that number?</a:t>
            </a:r>
            <a:endParaRPr lang="en-GB" altLang="en-US" sz="2000" dirty="0">
              <a:latin typeface="Twinkl" pitchFamily="2" charset="0"/>
            </a:endParaRPr>
          </a:p>
        </p:txBody>
      </p:sp>
      <p:sp>
        <p:nvSpPr>
          <p:cNvPr id="28" name="Title 20"/>
          <p:cNvSpPr>
            <a:spLocks noGrp="1"/>
          </p:cNvSpPr>
          <p:nvPr>
            <p:ph type="title"/>
          </p:nvPr>
        </p:nvSpPr>
        <p:spPr>
          <a:xfrm>
            <a:off x="457198" y="320869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There are still some seeds to water.</a:t>
            </a:r>
          </a:p>
        </p:txBody>
      </p:sp>
      <p:sp>
        <p:nvSpPr>
          <p:cNvPr id="29" name="Oval 28"/>
          <p:cNvSpPr/>
          <p:nvPr/>
        </p:nvSpPr>
        <p:spPr>
          <a:xfrm>
            <a:off x="575476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67" y="2923508"/>
            <a:ext cx="801147" cy="20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1.00173 -0.008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87" y="-4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6" grpId="0"/>
      <p:bldP spid="29" grpId="1" animBg="1"/>
      <p:bldP spid="2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uring Watering C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1" y="1592999"/>
            <a:ext cx="2457055" cy="1895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9"/>
          <a:stretch/>
        </p:blipFill>
        <p:spPr>
          <a:xfrm>
            <a:off x="0" y="4469382"/>
            <a:ext cx="9144000" cy="1699270"/>
          </a:xfrm>
          <a:prstGeom prst="rect">
            <a:avLst/>
          </a:prstGeom>
        </p:spPr>
      </p:pic>
      <p:pic>
        <p:nvPicPr>
          <p:cNvPr id="2" name="Flow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14" y="2797458"/>
            <a:ext cx="974251" cy="222606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168652"/>
            <a:ext cx="9144000" cy="892548"/>
            <a:chOff x="0" y="5965452"/>
            <a:chExt cx="9144000" cy="892548"/>
          </a:xfrm>
        </p:grpSpPr>
        <p:sp>
          <p:nvSpPr>
            <p:cNvPr id="11" name="Rectangle 10"/>
            <p:cNvSpPr/>
            <p:nvPr/>
          </p:nvSpPr>
          <p:spPr>
            <a:xfrm>
              <a:off x="0" y="5965452"/>
              <a:ext cx="9144000" cy="892548"/>
            </a:xfrm>
            <a:prstGeom prst="rect">
              <a:avLst/>
            </a:prstGeom>
            <a:solidFill>
              <a:srgbClr val="99B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312304" y="6203907"/>
              <a:ext cx="886691" cy="4156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2268423" y="6203907"/>
              <a:ext cx="886691" cy="4156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4128654" y="6168650"/>
              <a:ext cx="886691" cy="4156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5852443" y="5996088"/>
              <a:ext cx="886691" cy="41563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7196918" y="6203907"/>
              <a:ext cx="886691" cy="41563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574800" y="1592999"/>
            <a:ext cx="8291647" cy="5391087"/>
            <a:chOff x="182584" y="1389799"/>
            <a:chExt cx="8291647" cy="539108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007" y="1389799"/>
              <a:ext cx="2418224" cy="5391087"/>
            </a:xfrm>
            <a:prstGeom prst="rect">
              <a:avLst/>
            </a:prstGeom>
          </p:spPr>
        </p:pic>
        <p:sp>
          <p:nvSpPr>
            <p:cNvPr id="24" name="Rounded Rectangular Callout 23"/>
            <p:cNvSpPr/>
            <p:nvPr/>
          </p:nvSpPr>
          <p:spPr>
            <a:xfrm>
              <a:off x="182584" y="1419543"/>
              <a:ext cx="6076366" cy="492384"/>
            </a:xfrm>
            <a:prstGeom prst="wedgeRoundRectCallout">
              <a:avLst>
                <a:gd name="adj1" fmla="val 56902"/>
                <a:gd name="adj2" fmla="val 1381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Twinkl" pitchFamily="2" charset="0"/>
                  <a:cs typeface="Calibri" panose="020F0502020204030204" pitchFamily="34" charset="0"/>
                </a:rPr>
                <a:t>You are great gardeners! There are 4 lovely flowers here.</a:t>
              </a:r>
              <a:endParaRPr lang="en-GB" dirty="0"/>
            </a:p>
          </p:txBody>
        </p:sp>
      </p:grpSp>
      <p:pic>
        <p:nvPicPr>
          <p:cNvPr id="4" name="Watering Ca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18" y="5491786"/>
            <a:ext cx="1661855" cy="112415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915431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4567238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7207960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Oval 20"/>
          <p:cNvSpPr/>
          <p:nvPr/>
        </p:nvSpPr>
        <p:spPr>
          <a:xfrm>
            <a:off x="5875665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3254419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9433" y="114203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2000" dirty="0">
                <a:latin typeface="Twinkl" pitchFamily="2" charset="0"/>
                <a:cs typeface="Calibri" panose="020F0502020204030204" pitchFamily="34" charset="0"/>
              </a:rPr>
              <a:t>Can you count the flowers and click on that number?</a:t>
            </a:r>
            <a:endParaRPr lang="en-GB" altLang="en-US" sz="2000" dirty="0">
              <a:latin typeface="Twinkl" pitchFamily="2" charset="0"/>
            </a:endParaRPr>
          </a:p>
        </p:txBody>
      </p:sp>
      <p:sp>
        <p:nvSpPr>
          <p:cNvPr id="28" name="Title 20"/>
          <p:cNvSpPr>
            <a:spLocks noGrp="1"/>
          </p:cNvSpPr>
          <p:nvPr>
            <p:ph type="title"/>
          </p:nvPr>
        </p:nvSpPr>
        <p:spPr>
          <a:xfrm>
            <a:off x="457198" y="320869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Keep watering!</a:t>
            </a:r>
          </a:p>
        </p:txBody>
      </p:sp>
      <p:sp>
        <p:nvSpPr>
          <p:cNvPr id="29" name="Oval 28"/>
          <p:cNvSpPr/>
          <p:nvPr/>
        </p:nvSpPr>
        <p:spPr>
          <a:xfrm>
            <a:off x="575476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67" y="2923508"/>
            <a:ext cx="801147" cy="20086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88" y="3628886"/>
            <a:ext cx="1255305" cy="1303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8301">
            <a:off x="2558828" y="3577422"/>
            <a:ext cx="1115682" cy="12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1.00173 -0.008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87" y="-4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6" grpId="0"/>
      <p:bldP spid="29" grpId="0" animBg="1"/>
      <p:bldP spid="29" grpId="1" animBg="1"/>
      <p:bldP spid="29" grpId="2" animBg="1"/>
      <p:bldP spid="29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uring Watering C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1" y="1592999"/>
            <a:ext cx="2457055" cy="1895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9"/>
          <a:stretch/>
        </p:blipFill>
        <p:spPr>
          <a:xfrm>
            <a:off x="0" y="4469382"/>
            <a:ext cx="9144000" cy="16992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168652"/>
            <a:ext cx="9144000" cy="892548"/>
            <a:chOff x="0" y="5965452"/>
            <a:chExt cx="9144000" cy="892548"/>
          </a:xfrm>
        </p:grpSpPr>
        <p:sp>
          <p:nvSpPr>
            <p:cNvPr id="11" name="Rectangle 10"/>
            <p:cNvSpPr/>
            <p:nvPr/>
          </p:nvSpPr>
          <p:spPr>
            <a:xfrm>
              <a:off x="0" y="5965452"/>
              <a:ext cx="9144000" cy="892548"/>
            </a:xfrm>
            <a:prstGeom prst="rect">
              <a:avLst/>
            </a:prstGeom>
            <a:solidFill>
              <a:srgbClr val="99B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312304" y="6203907"/>
              <a:ext cx="886691" cy="4156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2268423" y="6203907"/>
              <a:ext cx="886691" cy="4156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4128654" y="6168650"/>
              <a:ext cx="886691" cy="4156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5852443" y="5996088"/>
              <a:ext cx="886691" cy="41563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93520" r="63587" b="52"/>
            <a:stretch/>
          </p:blipFill>
          <p:spPr>
            <a:xfrm>
              <a:off x="7196918" y="6203907"/>
              <a:ext cx="886691" cy="41563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574800" y="1592999"/>
            <a:ext cx="8291647" cy="5391087"/>
            <a:chOff x="182584" y="1389799"/>
            <a:chExt cx="8291647" cy="539108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007" y="1389799"/>
              <a:ext cx="2418224" cy="5391087"/>
            </a:xfrm>
            <a:prstGeom prst="rect">
              <a:avLst/>
            </a:prstGeom>
          </p:spPr>
        </p:pic>
        <p:sp>
          <p:nvSpPr>
            <p:cNvPr id="24" name="Rounded Rectangular Callout 23"/>
            <p:cNvSpPr/>
            <p:nvPr/>
          </p:nvSpPr>
          <p:spPr>
            <a:xfrm>
              <a:off x="182584" y="1419542"/>
              <a:ext cx="6076366" cy="648229"/>
            </a:xfrm>
            <a:prstGeom prst="wedgeRoundRectCallout">
              <a:avLst>
                <a:gd name="adj1" fmla="val 55439"/>
                <a:gd name="adj2" fmla="val 110739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Twinkl" pitchFamily="2" charset="0"/>
                  <a:cs typeface="Calibri" panose="020F0502020204030204" pitchFamily="34" charset="0"/>
                </a:rPr>
                <a:t>Oh dear! What has happened here? There are no flowers. That means there are 0.</a:t>
              </a:r>
              <a:endParaRPr lang="en-GB" dirty="0"/>
            </a:p>
          </p:txBody>
        </p:sp>
      </p:grpSp>
      <p:pic>
        <p:nvPicPr>
          <p:cNvPr id="4" name="Watering Ca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18" y="5491786"/>
            <a:ext cx="1661855" cy="112415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915431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4567238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7207960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5875665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3254419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9433" y="1142032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2000" dirty="0">
                <a:latin typeface="Twinkl" pitchFamily="2" charset="0"/>
                <a:cs typeface="Calibri" panose="020F0502020204030204" pitchFamily="34" charset="0"/>
              </a:rPr>
              <a:t>Can you count the flowers and click on that number?</a:t>
            </a:r>
            <a:endParaRPr lang="en-GB" altLang="en-US" sz="2000" dirty="0">
              <a:latin typeface="Twinkl" pitchFamily="2" charset="0"/>
            </a:endParaRPr>
          </a:p>
        </p:txBody>
      </p:sp>
      <p:sp>
        <p:nvSpPr>
          <p:cNvPr id="28" name="Title 20"/>
          <p:cNvSpPr>
            <a:spLocks noGrp="1"/>
          </p:cNvSpPr>
          <p:nvPr>
            <p:ph type="title"/>
          </p:nvPr>
        </p:nvSpPr>
        <p:spPr>
          <a:xfrm>
            <a:off x="457198" y="320869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You are almost there!</a:t>
            </a:r>
          </a:p>
        </p:txBody>
      </p:sp>
      <p:sp>
        <p:nvSpPr>
          <p:cNvPr id="29" name="Oval 28"/>
          <p:cNvSpPr/>
          <p:nvPr/>
        </p:nvSpPr>
        <p:spPr>
          <a:xfrm>
            <a:off x="575476" y="5504700"/>
            <a:ext cx="1186873" cy="1186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397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1.00173 -0.008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8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6" grpId="0"/>
      <p:bldP spid="29" grpId="1" animBg="1"/>
      <p:bldP spid="2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49433" y="1392799"/>
            <a:ext cx="2429071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altLang="en-US" dirty="0">
                <a:latin typeface="Twinkl" pitchFamily="2" charset="0"/>
              </a:rPr>
              <a:t>Wow! Rosie’s garden looks amazing. She has grown so many lovely flowers. She has put some in pots to give to her friends. </a:t>
            </a:r>
            <a:r>
              <a:rPr lang="en-GB" dirty="0"/>
              <a:t>Can you count the flowers in the pots and check the number is correct?</a:t>
            </a:r>
            <a:endParaRPr lang="en-US" altLang="en-US" dirty="0">
              <a:latin typeface="Twinkl" pitchFamily="2" charset="0"/>
            </a:endParaRPr>
          </a:p>
        </p:txBody>
      </p:sp>
      <p:sp>
        <p:nvSpPr>
          <p:cNvPr id="28" name="Title 20"/>
          <p:cNvSpPr>
            <a:spLocks noGrp="1"/>
          </p:cNvSpPr>
          <p:nvPr>
            <p:ph type="title"/>
          </p:nvPr>
        </p:nvSpPr>
        <p:spPr>
          <a:xfrm>
            <a:off x="457198" y="320869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Look at Rosie’s beautiful garden!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423808" y="4013739"/>
            <a:ext cx="1324496" cy="2167675"/>
            <a:chOff x="5423808" y="4130472"/>
            <a:chExt cx="1324496" cy="2167675"/>
          </a:xfrm>
        </p:grpSpPr>
        <p:grpSp>
          <p:nvGrpSpPr>
            <p:cNvPr id="13" name="Group 12"/>
            <p:cNvGrpSpPr/>
            <p:nvPr/>
          </p:nvGrpSpPr>
          <p:grpSpPr>
            <a:xfrm>
              <a:off x="5423808" y="4130472"/>
              <a:ext cx="1324496" cy="2167675"/>
              <a:chOff x="5423808" y="4130472"/>
              <a:chExt cx="1324496" cy="2167675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3808" y="5022830"/>
                <a:ext cx="1321832" cy="1257001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4243" y="4130472"/>
                <a:ext cx="602870" cy="1511510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96"/>
              <a:stretch/>
            </p:blipFill>
            <p:spPr>
              <a:xfrm>
                <a:off x="5426472" y="5178102"/>
                <a:ext cx="1321832" cy="1120045"/>
              </a:xfrm>
              <a:prstGeom prst="rect">
                <a:avLst/>
              </a:prstGeom>
            </p:spPr>
          </p:pic>
        </p:grpSp>
        <p:sp>
          <p:nvSpPr>
            <p:cNvPr id="18" name="Oval 17"/>
            <p:cNvSpPr/>
            <p:nvPr/>
          </p:nvSpPr>
          <p:spPr>
            <a:xfrm>
              <a:off x="5769797" y="5522005"/>
              <a:ext cx="665344" cy="6653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34510" y="3812612"/>
            <a:ext cx="1390577" cy="2356070"/>
            <a:chOff x="7034510" y="3929345"/>
            <a:chExt cx="1390577" cy="2356070"/>
          </a:xfrm>
        </p:grpSpPr>
        <p:grpSp>
          <p:nvGrpSpPr>
            <p:cNvPr id="12" name="Group 11"/>
            <p:cNvGrpSpPr/>
            <p:nvPr/>
          </p:nvGrpSpPr>
          <p:grpSpPr>
            <a:xfrm>
              <a:off x="7034510" y="3929345"/>
              <a:ext cx="1390577" cy="2356070"/>
              <a:chOff x="7034510" y="3929345"/>
              <a:chExt cx="1390577" cy="235607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8064" y="5010098"/>
                <a:ext cx="1321831" cy="1257001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7517" y="3929345"/>
                <a:ext cx="837570" cy="1913764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42307">
                <a:off x="7034510" y="4016947"/>
                <a:ext cx="919851" cy="167631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1882" y="4586828"/>
                <a:ext cx="1024220" cy="106333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96"/>
              <a:stretch/>
            </p:blipFill>
            <p:spPr>
              <a:xfrm>
                <a:off x="7090729" y="5165371"/>
                <a:ext cx="1321831" cy="1120044"/>
              </a:xfrm>
              <a:prstGeom prst="rect">
                <a:avLst/>
              </a:prstGeom>
            </p:spPr>
          </p:pic>
        </p:grpSp>
        <p:sp>
          <p:nvSpPr>
            <p:cNvPr id="19" name="Oval 18"/>
            <p:cNvSpPr/>
            <p:nvPr/>
          </p:nvSpPr>
          <p:spPr>
            <a:xfrm>
              <a:off x="7429864" y="5522005"/>
              <a:ext cx="665344" cy="6653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10033" y="3824180"/>
            <a:ext cx="1866114" cy="2357208"/>
            <a:chOff x="3510033" y="3824180"/>
            <a:chExt cx="1866114" cy="23572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488" y="4924387"/>
              <a:ext cx="1321831" cy="1257001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3510033" y="3824180"/>
              <a:ext cx="1866114" cy="2356070"/>
              <a:chOff x="3510033" y="3940913"/>
              <a:chExt cx="1866114" cy="235607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510033" y="3940913"/>
                <a:ext cx="1866114" cy="2356070"/>
                <a:chOff x="3510033" y="3940913"/>
                <a:chExt cx="1866114" cy="235607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0033" y="3940913"/>
                  <a:ext cx="837570" cy="1913764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77509">
                  <a:off x="4456296" y="4028515"/>
                  <a:ext cx="919851" cy="1676314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9100" y="4130472"/>
                  <a:ext cx="602870" cy="1511510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4185" y="4577329"/>
                  <a:ext cx="1024220" cy="1063338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416307">
                  <a:off x="4279492" y="4563934"/>
                  <a:ext cx="809614" cy="871107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896"/>
                <a:stretch/>
              </p:blipFill>
              <p:spPr>
                <a:xfrm>
                  <a:off x="3712152" y="5176939"/>
                  <a:ext cx="1321831" cy="1120044"/>
                </a:xfrm>
                <a:prstGeom prst="rect">
                  <a:avLst/>
                </a:prstGeom>
              </p:spPr>
            </p:pic>
          </p:grpSp>
          <p:sp>
            <p:nvSpPr>
              <p:cNvPr id="20" name="Oval 19"/>
              <p:cNvSpPr/>
              <p:nvPr/>
            </p:nvSpPr>
            <p:spPr>
              <a:xfrm>
                <a:off x="4028900" y="5531733"/>
                <a:ext cx="665344" cy="6653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872374" y="1267441"/>
            <a:ext cx="1567905" cy="2356070"/>
            <a:chOff x="6872374" y="1354993"/>
            <a:chExt cx="1567905" cy="2356070"/>
          </a:xfrm>
        </p:grpSpPr>
        <p:grpSp>
          <p:nvGrpSpPr>
            <p:cNvPr id="11" name="Group 10"/>
            <p:cNvGrpSpPr/>
            <p:nvPr/>
          </p:nvGrpSpPr>
          <p:grpSpPr>
            <a:xfrm>
              <a:off x="6872374" y="1354993"/>
              <a:ext cx="1567905" cy="2356070"/>
              <a:chOff x="6872374" y="1354993"/>
              <a:chExt cx="1567905" cy="2356070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80630">
                <a:off x="6872374" y="1470908"/>
                <a:ext cx="1024220" cy="106333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256" y="2435746"/>
                <a:ext cx="1321831" cy="1257001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2709" y="1354993"/>
                <a:ext cx="837570" cy="191376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9762" y="1926868"/>
                <a:ext cx="602871" cy="151151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16307">
                <a:off x="7041093" y="2066994"/>
                <a:ext cx="809614" cy="871107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96"/>
              <a:stretch/>
            </p:blipFill>
            <p:spPr>
              <a:xfrm>
                <a:off x="7105921" y="2591019"/>
                <a:ext cx="1321831" cy="1120044"/>
              </a:xfrm>
              <a:prstGeom prst="rect">
                <a:avLst/>
              </a:prstGeom>
            </p:spPr>
          </p:pic>
        </p:grpSp>
        <p:sp>
          <p:nvSpPr>
            <p:cNvPr id="21" name="Oval 20"/>
            <p:cNvSpPr/>
            <p:nvPr/>
          </p:nvSpPr>
          <p:spPr>
            <a:xfrm>
              <a:off x="7439592" y="2940692"/>
              <a:ext cx="665344" cy="6653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61801" y="1333937"/>
            <a:ext cx="1378050" cy="2268468"/>
            <a:chOff x="3661801" y="1421489"/>
            <a:chExt cx="1378050" cy="2268468"/>
          </a:xfrm>
        </p:grpSpPr>
        <p:grpSp>
          <p:nvGrpSpPr>
            <p:cNvPr id="6" name="Group 5"/>
            <p:cNvGrpSpPr/>
            <p:nvPr/>
          </p:nvGrpSpPr>
          <p:grpSpPr>
            <a:xfrm>
              <a:off x="3661801" y="1421489"/>
              <a:ext cx="1378050" cy="2268468"/>
              <a:chOff x="3661801" y="1421489"/>
              <a:chExt cx="1378050" cy="2268468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5355" y="2414640"/>
                <a:ext cx="1321831" cy="1257001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42307">
                <a:off x="3661801" y="1421489"/>
                <a:ext cx="919851" cy="1676314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16307">
                <a:off x="3948097" y="1970812"/>
                <a:ext cx="809614" cy="871107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96"/>
              <a:stretch/>
            </p:blipFill>
            <p:spPr>
              <a:xfrm>
                <a:off x="3718020" y="2569913"/>
                <a:ext cx="1321831" cy="1120044"/>
              </a:xfrm>
              <a:prstGeom prst="rect">
                <a:avLst/>
              </a:prstGeom>
            </p:spPr>
          </p:pic>
        </p:grpSp>
        <p:sp>
          <p:nvSpPr>
            <p:cNvPr id="22" name="Oval 21"/>
            <p:cNvSpPr/>
            <p:nvPr/>
          </p:nvSpPr>
          <p:spPr>
            <a:xfrm>
              <a:off x="4030913" y="2926552"/>
              <a:ext cx="665344" cy="6653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22476" y="2348194"/>
            <a:ext cx="1324496" cy="1275317"/>
            <a:chOff x="5422476" y="2435746"/>
            <a:chExt cx="1324496" cy="1275317"/>
          </a:xfrm>
        </p:grpSpPr>
        <p:grpSp>
          <p:nvGrpSpPr>
            <p:cNvPr id="7" name="Group 6"/>
            <p:cNvGrpSpPr/>
            <p:nvPr/>
          </p:nvGrpSpPr>
          <p:grpSpPr>
            <a:xfrm>
              <a:off x="5422476" y="2435746"/>
              <a:ext cx="1324496" cy="1275317"/>
              <a:chOff x="5422476" y="2435746"/>
              <a:chExt cx="1324496" cy="1275317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2476" y="2435746"/>
                <a:ext cx="1321832" cy="1257001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96"/>
              <a:stretch/>
            </p:blipFill>
            <p:spPr>
              <a:xfrm>
                <a:off x="5425140" y="2591018"/>
                <a:ext cx="1321832" cy="1120045"/>
              </a:xfrm>
              <a:prstGeom prst="rect">
                <a:avLst/>
              </a:prstGeom>
            </p:spPr>
          </p:pic>
        </p:grpSp>
        <p:sp>
          <p:nvSpPr>
            <p:cNvPr id="29" name="Oval 28"/>
            <p:cNvSpPr/>
            <p:nvPr/>
          </p:nvSpPr>
          <p:spPr>
            <a:xfrm>
              <a:off x="5769797" y="2948447"/>
              <a:ext cx="665344" cy="6653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9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214</TotalTime>
  <Words>301</Words>
  <Application>Microsoft Macintosh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Calibri</vt:lpstr>
      <vt:lpstr>Arial</vt:lpstr>
      <vt:lpstr>Office Theme</vt:lpstr>
      <vt:lpstr>PowerPoint Presentation</vt:lpstr>
      <vt:lpstr>Helping Rosie</vt:lpstr>
      <vt:lpstr>PowerPoint Presentation</vt:lpstr>
      <vt:lpstr>Helping Rosie</vt:lpstr>
      <vt:lpstr>Rosie has more seeds to water here.</vt:lpstr>
      <vt:lpstr>There are still some seeds to water.</vt:lpstr>
      <vt:lpstr>Keep watering!</vt:lpstr>
      <vt:lpstr>You are almost there!</vt:lpstr>
      <vt:lpstr>Look at Rosie’s beautiful garden!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Heidi Wright</cp:lastModifiedBy>
  <cp:revision>21</cp:revision>
  <dcterms:created xsi:type="dcterms:W3CDTF">2020-02-20T14:11:31Z</dcterms:created>
  <dcterms:modified xsi:type="dcterms:W3CDTF">2020-04-01T13:32:52Z</dcterms:modified>
</cp:coreProperties>
</file>